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81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>
                <a:solidFill>
                  <a:srgbClr val="002060"/>
                </a:solidFill>
              </a:rPr>
              <a:t>Причины заимствования слов в русском языке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</a:t>
            </a:r>
            <a:r>
              <a:rPr lang="ru-RU" sz="2000" b="1" dirty="0" smtClean="0"/>
              <a:t>Горбачева Людмила Артуровна,</a:t>
            </a:r>
            <a:br>
              <a:rPr lang="ru-RU" sz="2000" b="1" dirty="0" smtClean="0"/>
            </a:br>
            <a:r>
              <a:rPr lang="ru-RU" sz="2000" b="1" dirty="0" smtClean="0"/>
              <a:t>учитель русского языка и литературы</a:t>
            </a:r>
            <a:r>
              <a:rPr lang="ru-RU" sz="2000" b="1" smtClean="0"/>
              <a:t>, </a:t>
            </a:r>
            <a:br>
              <a:rPr lang="ru-RU" sz="2000" b="1" smtClean="0"/>
            </a:br>
            <a:r>
              <a:rPr lang="ru-RU" sz="2000" b="1" smtClean="0"/>
              <a:t>ГКОУ </a:t>
            </a:r>
            <a:r>
              <a:rPr lang="ru-RU" sz="2000" b="1" dirty="0" smtClean="0"/>
              <a:t>ЛО «</a:t>
            </a:r>
            <a:r>
              <a:rPr lang="ru-RU" sz="2000" b="1" dirty="0" err="1" smtClean="0"/>
              <a:t>Саблинская</a:t>
            </a:r>
            <a:r>
              <a:rPr lang="ru-RU" sz="2000" b="1" dirty="0" smtClean="0"/>
              <a:t> вечерняя школа»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35987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ru-RU" sz="32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Заимствования при Петре 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endParaRPr lang="ru-RU" sz="3200" u="sng" dirty="0"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23528" y="1097280"/>
            <a:ext cx="8280920" cy="535605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Преобразовательская деятельность </a:t>
            </a: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Петра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стала предпосылкой к реформе</a:t>
            </a: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литературного русского языка.</a:t>
            </a:r>
          </a:p>
          <a:p>
            <a:pPr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Огромное влияние на язык того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оказало проникновение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целого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 иностранных слов,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преимущественно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военных и ремесленных терминов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некоторых бытовых предметов, новых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науке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технике  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(алгебра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оптика, глобус,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лак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компас, крейсер, порт, корпус, армия, дезертир, кавалерия, контора, акт, аренда, тариф и многие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другие).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s://aksay-museum.ru/upload/medialibrary/533/533b69e24754c7b23c242fc4bf667fbd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91581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8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6390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Голландские слова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появились в русском языке преимущественно в Петровские времена в связи с развитием мореходства. К ним относятся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балласт, буер, ватерпас, верфь, гавань, дрейф, лавировать, лоцман, матрос, рея, руль, флаг, флот,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штурман.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519711"/>
            <a:ext cx="51480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Из английского языка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это же время были также заимствованы термины из области морского дела: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баржа, бот, бриг, вельбот, мичман, шхуна,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катер.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305740"/>
            <a:ext cx="8100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Итальянские заимствования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связаны главным образом с областью искусства: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ария, аллегро, браво,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пианино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также с бытовыми понятиями: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валюта, вилла; вермишель, макароны. </a:t>
            </a:r>
          </a:p>
        </p:txBody>
      </p:sp>
      <p:pic>
        <p:nvPicPr>
          <p:cNvPr id="6" name="Рисунок 5" descr="https://w7.pngwing.com/pngs/610/843/png-transparent-ship-s-wheel-steering-wheel-wheel-transport-ship-anch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66" y="188640"/>
            <a:ext cx="1786314" cy="191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2.freepng.ru/20180525/yy/kisspng-flag-of-poland-flag-of-hungary-clip-art-5b0824ed4ed418.50761711152726039732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0330"/>
            <a:ext cx="2664296" cy="170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hotoshop-kopona.com/uploads/posts/2018-09/1536395962_money-08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89" y="5517232"/>
            <a:ext cx="5176971" cy="134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6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Путь заимствований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то, что иноязычное слово передается средствами заимствующего языка и приобретает самостоятельное значение, в его облике нередко сохраняется "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иностранность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- фонетические, морфологические признаки, не характерные для русского языка. </a:t>
            </a:r>
          </a:p>
        </p:txBody>
      </p:sp>
      <p:pic>
        <p:nvPicPr>
          <p:cNvPr id="5" name="Рисунок 4" descr="https://thumbs.dreamstime.com/b/%D1%84-%D0%B0%D0%B3%D0%B8-%D0%BD%D0%B0-%D0%B5%D1%80%D0%B5%D0%B2%D0%B5-471633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3306406" cy="3111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474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Признаки заимствований</a:t>
            </a:r>
            <a:endParaRPr lang="ru-RU" sz="32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4074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Начальное «а» почти всегда свидетельствует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нерусском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происхождении слова: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абажур, алмаз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анкета,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астра.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Исконно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русские слова с начальным «а» - редкость.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Наличие в слове буквы «ф» - яркая иноязычная черта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3.Сочетание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ракета, кедр, герб, герой, схема,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трахея. </a:t>
            </a: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4.Зияния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(соседство двух и более гласных) в корнях слов: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поэт, дуэль, какао, аут, диета, баул, караул, ореол,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театр. </a:t>
            </a: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Некоторые сочетания согласных: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анекдот, экзамен, рюкзак,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зигзаг.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Буква «э» встречается исключительно в заимствованных словах: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эра, эпоха, этаж, эволюция, элемент, эхо,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алоэ. </a:t>
            </a:r>
          </a:p>
          <a:p>
            <a:pPr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Сочетания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пю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вю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«мю» и др.: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пюре, купюра, бюро, бюрократ, бюст,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дебют.</a:t>
            </a:r>
          </a:p>
        </p:txBody>
      </p:sp>
    </p:spTree>
    <p:extLst>
      <p:ext uri="{BB962C8B-B14F-4D97-AF65-F5344CB8AC3E}">
        <p14:creationId xmlns:p14="http://schemas.microsoft.com/office/powerpoint/2010/main" val="4666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Заимствования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веках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4968552" cy="5136684"/>
          </a:xfrm>
        </p:spPr>
        <p:txBody>
          <a:bodyPr>
            <a:normAutofit lnSpcReduction="10000"/>
          </a:bodyPr>
          <a:lstStyle/>
          <a:p>
            <a:pPr indent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Большой вклад  в изучение иностранных заимствований внес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М.В.Ломоносов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 считал, что русский язык утратил устойчивость и языковую норму вследствие «засорения» живого разговорного языка. Это побудило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М.Ломоносова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создать «Предисловие о пользе книг церковных», в котором удается заложить основы русского языка соответствующего времени.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visualrian.ru/images/old_preview/87/90/879090_previ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52839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093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Заимствования    в  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XX-XXI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веках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7804348" cy="4488612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Лингвист  Леонид Петрович Крысин в работе «О русском языке наших дней» анализирует поток иноязычной лексики на стыке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XX- XXI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веков. По его мнению, распад Советского Союза, активация деловых, научных, торговых, культурных связей вызвали рост общения с  носителями 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иностранных языков. А это 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привело к  появлению новых слов.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anefae.org/pics/krys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51683"/>
            <a:ext cx="2808312" cy="3685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9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8847"/>
            <a:ext cx="828092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Бонус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(от лат.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bonus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– добрый, хороший) – вознаграждение, премия.</a:t>
            </a:r>
          </a:p>
          <a:p>
            <a:pPr eaLnBrk="0" fontAlgn="base" hangingPunct="0"/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Волонтёр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(фр.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volontaire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от лат.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voluntarius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 – лицо, осуществляющее добровольную деятельность на благо широкой общественности без расчёта на денежное вознаграждение. </a:t>
            </a:r>
          </a:p>
          <a:p>
            <a:pPr eaLnBrk="0" fontAlgn="base" hangingPunct="0"/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Гуглить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(от англ.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 – искать информацию в Интернете с помощью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/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Дресс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-код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dress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– кодекс одежды) – форма одежды, требуемая при посещении определённых мероприятий, организаций, заведений.</a:t>
            </a:r>
          </a:p>
          <a:p>
            <a:pPr eaLnBrk="0" fontAlgn="base" hangingPunct="0"/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Мерчендайзер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– товаровед, человек, представляющий торговую компанию в торговых сетях (чаще всего супер- и гипермаркетах).</a:t>
            </a:r>
          </a:p>
          <a:p>
            <a:pPr eaLnBrk="0" fontAlgn="base" hangingPunct="0"/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Клининговая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компания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– фирма по уборке помещений.</a:t>
            </a:r>
          </a:p>
          <a:p>
            <a:pPr eaLnBrk="0" fontAlgn="base" hangingPunct="0"/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(англ.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coach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 – тренер.</a:t>
            </a:r>
          </a:p>
          <a:p>
            <a:pPr eaLnBrk="0" fontAlgn="base" hangingPunct="0"/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Тренд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(от английского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trend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 – это направление, течение, тенденция.</a:t>
            </a:r>
          </a:p>
          <a:p>
            <a:pPr eaLnBrk="0" fontAlgn="base" hangingPunct="0"/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Фэйк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fake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 – подделка, фальшивка.</a:t>
            </a:r>
          </a:p>
        </p:txBody>
      </p:sp>
    </p:spTree>
    <p:extLst>
      <p:ext uri="{BB962C8B-B14F-4D97-AF65-F5344CB8AC3E}">
        <p14:creationId xmlns:p14="http://schemas.microsoft.com/office/powerpoint/2010/main" val="5663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8280920" cy="5352708"/>
          </a:xfrm>
        </p:spPr>
        <p:txBody>
          <a:bodyPr>
            <a:normAutofit lnSpcReduction="10000"/>
          </a:bodyPr>
          <a:lstStyle/>
          <a:p>
            <a:pPr marL="6858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Языковое заимствование – естественный процесс в русском языке. Как средство общения язык обслуживает все сферы общественно-политической, официально-деловой, научной и культурной жизни. Каждая мысль передается языком, который служит формой для любого возможного содержания.</a:t>
            </a:r>
          </a:p>
          <a:p>
            <a:pPr marL="6858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Заимствованные слова, если употреблять их к месту, обогащают нашу речь, делают её точной и выразительной.</a:t>
            </a:r>
          </a:p>
          <a:p>
            <a:pPr marL="6858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Безмерное использование заимствований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засоряют речь, делают её не для всех понятной. Чрезмерность, неуместность, необоснованность употребления заимствований приводит 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потери самобытности языка.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>
              <a:buFont typeface="Wingdings" pitchFamily="2" charset="2"/>
              <a:buChar char="Ø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1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esent5.com/presentation/220508322_442101852/image-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131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280920" cy="2271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Заимствованные слова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слова,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     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пришли     в    наш    язык    из    других    языков – из европейских,     старославянского,      греческого, латинского и других.</a:t>
            </a:r>
            <a:endParaRPr lang="ru-RU" sz="3200" i="1" dirty="0"/>
          </a:p>
        </p:txBody>
      </p:sp>
      <p:pic>
        <p:nvPicPr>
          <p:cNvPr id="3" name="Рисунок 2" descr="https://www.ridus.ru/images/2018/6/8/776197/in_article_36242bf1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79335"/>
            <a:ext cx="684076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заимствований: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00628"/>
            <a:ext cx="5428083" cy="4632628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ВНЕШНИЕ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контакты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народов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(Например, в Киевской Руси было принято христианство от греков. В связи с этим в древнерусский язык перешли греческие слова: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алтарь, патриарх, икона, монастырь, монах  и др.)</a:t>
            </a:r>
          </a:p>
          <a:p>
            <a:pPr marL="0" indent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2.freepng.ru/20191007/zbe/transparent-cartoon-clip-art-finger-pleased-happy-5d9e7358848e43.9633636515706653045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5" y="2204864"/>
            <a:ext cx="2645713" cy="421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9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Внутренние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040560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следствие отсутствия соответствующего понятия в русском языке;</a:t>
            </a:r>
          </a:p>
          <a:p>
            <a:pPr marL="457200" indent="-457200" algn="just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енденция к использованию одного заимствованного слова вместо описательного оборота</a:t>
            </a:r>
          </a:p>
          <a:p>
            <a:pPr marL="0" indent="0" algn="just"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(н-р: меткий стрелок – снайпер, бег на короткие                     дистанции – спринт);</a:t>
            </a:r>
          </a:p>
          <a:p>
            <a:pPr marL="457200" indent="-457200" algn="just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енденция пополнять выразительные средства языка, ведущие к появлению иноязычных стилистических синонимов </a:t>
            </a:r>
          </a:p>
          <a:p>
            <a:pPr marL="0" indent="0" algn="just"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(н-р: обслуживание – сервис, ограничение – лимит);</a:t>
            </a:r>
          </a:p>
          <a:p>
            <a:pPr marL="0" indent="0" algn="just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восприятие 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иноязычного слова как более престижного,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красиво звучащего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«модного»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(н-р: имидж – образ).</a:t>
            </a: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vatars.mds.yandex.net/i?id=c3af0fe7da693d1a1d00a5c12c30e2f3-522036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5589240"/>
            <a:ext cx="4608513" cy="1183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618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ru-RU" sz="3600" b="1" u="sng" dirty="0" smtClean="0">
                <a:solidFill>
                  <a:schemeClr val="bg2">
                    <a:lumMod val="10000"/>
                  </a:schemeClr>
                </a:solidFill>
              </a:rPr>
              <a:t>Заимствование   есть   развитие   языка</a:t>
            </a:r>
            <a:endParaRPr lang="ru-RU" sz="36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иноязычной лексики обогащает словарный запас принимающего языка. Иноязычные слова в лексике современного русского литературного языка хотя и представляют довольно многочисленный пласт лексики, но, тем не менее,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превышают 10%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rikolists.club/wp-content/uploads/2019/11/52-1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384376" cy="2158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767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9103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Плюсы  и  минусы  иноязычных слов  в  русской  лексике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4680520" cy="5301208"/>
          </a:xfrm>
        </p:spPr>
        <p:txBody>
          <a:bodyPr>
            <a:noAutofit/>
          </a:bodyPr>
          <a:lstStyle/>
          <a:p>
            <a:pPr indent="0"/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Плюсы</a:t>
            </a:r>
          </a:p>
          <a:p>
            <a:pPr indent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можем использовать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выразительные (иностранные) термины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Многие из иноязычных слов украшают нашу речь, делая её более экспрессивной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интересной.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40" y="1484784"/>
            <a:ext cx="3816424" cy="3600400"/>
          </a:xfrm>
        </p:spPr>
        <p:txBody>
          <a:bodyPr>
            <a:noAutofit/>
          </a:bodyPr>
          <a:lstStyle/>
          <a:p>
            <a:pPr indent="0"/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Минусы</a:t>
            </a:r>
          </a:p>
          <a:p>
            <a:pPr indent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Избыточное заимствование иностранной лексики приводит к потере самобытности родного языка, к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бездумному копированию чужой культуры, образа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и мышления.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i.mycdn.me/i?r=AzEPZsRbOZEKgBhR0XGMT1RkzcgWBq74TBfUXFwVpZwcvaaKTM5SRkZCeTgDn6uOyi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2592288" cy="184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8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020372" cy="183910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открытыми для проникновения иноязычных слов оказались следующие сферы деятельности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7135" y="2311071"/>
            <a:ext cx="2485321" cy="10911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Иноязычные слова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11072"/>
            <a:ext cx="2010189" cy="6620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политика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434104"/>
            <a:ext cx="2244375" cy="861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экономика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9" y="4734917"/>
            <a:ext cx="2931416" cy="9983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коммуникации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0247" y="4734917"/>
            <a:ext cx="1546109" cy="9983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мода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6357" y="3428952"/>
            <a:ext cx="1966595" cy="7921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effectLst/>
                <a:latin typeface="Times New Roman"/>
                <a:ea typeface="Calibri"/>
                <a:cs typeface="Times New Roman"/>
              </a:rPr>
              <a:t>Шоу-бизнес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3157" y="2311071"/>
            <a:ext cx="1775460" cy="6620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спорт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366383" y="2734749"/>
            <a:ext cx="6483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524050" y="3258739"/>
            <a:ext cx="553085" cy="287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077135" y="3572510"/>
            <a:ext cx="307053" cy="1008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4048" y="3572510"/>
            <a:ext cx="393065" cy="1008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62456" y="3329988"/>
            <a:ext cx="639445" cy="431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62456" y="2682830"/>
            <a:ext cx="467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37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заимствований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«Обрусевшие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заимствования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слова, утратившие какие бы то ни было признаки нерусского происхождения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(кровать, школа, огурец, стул, лампа, утюг)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слова, сохраняющие некоторые внешние признаки иноязычного происхождения, не свойственные русскому языку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(Техникум – нерусский суффикс; кино, пальто – не склоняются)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cs6.livemaster.ru/storage/03/c2/b117e29e06e57728126fcc48celj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554461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315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«Узкие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группы   заимствований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561662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Книжные слова, которые не получили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всеобщего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распространения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(эпатировать – потрясти, стагнация – застой);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Термины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греческому языку восходят термины космос, автомат, к латинскому - агрегат, негатив.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Термины иноязычного происхождения в большинстве своем не имеют русских синонимов, что делает их незаменимыми в научном стиле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(жаргон, диалект, фонема, морфема, метрика, рифма).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Экзотизмы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заимствованные слова, которые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характеризуют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специфические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жизни разных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народов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(аул, сакля, джигит – с Кавказа;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тарантелла, кастаньеты – с Испании).</a:t>
            </a:r>
          </a:p>
          <a:p>
            <a:pPr>
              <a:buFontTx/>
              <a:buChar char="-"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papik.pro/uploads/posts/2021-12/1640331300_1-papik-pro-p-malenkii-dzhigit-risunok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3933056"/>
            <a:ext cx="1979713" cy="289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9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492</TotalTime>
  <Words>1022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Причины заимствования слов в русском языке                                                Горбачева Людмила Артуровна, учитель русского языка и литературы,  ГКОУ ЛО «Саблинская вечерняя школа»</vt:lpstr>
      <vt:lpstr>Заимствованные слова – это слова,  которые       пришли     в    наш    язык    из    других    языков – из европейских,     старославянского,      греческого, латинского и других.</vt:lpstr>
      <vt:lpstr>Причины заимствований:</vt:lpstr>
      <vt:lpstr>Внутренние :</vt:lpstr>
      <vt:lpstr>Заимствование   есть   развитие   языка</vt:lpstr>
      <vt:lpstr>Плюсы  и  минусы  иноязычных слов  в  русской  лексике</vt:lpstr>
      <vt:lpstr>Наиболее открытыми для проникновения иноязычных слов оказались следующие сферы деятельности</vt:lpstr>
      <vt:lpstr>Классификация  заимствований</vt:lpstr>
      <vt:lpstr>«Узкие»  группы   заимствований </vt:lpstr>
      <vt:lpstr>Заимствования при Петре I </vt:lpstr>
      <vt:lpstr>Презентация PowerPoint</vt:lpstr>
      <vt:lpstr>Путь заимствований </vt:lpstr>
      <vt:lpstr>Признаки заимствований</vt:lpstr>
      <vt:lpstr>Заимствования  в  XVIII– XIX   веках</vt:lpstr>
      <vt:lpstr>Заимствования    в   XX-XXI веках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заимствования иностранных слов  в русском языке                                                   Работу выполнил                                                 ученик 10 класса                                         Горбачев Егор</dc:title>
  <dc:creator>Виталий</dc:creator>
  <cp:lastModifiedBy>Виталий</cp:lastModifiedBy>
  <cp:revision>44</cp:revision>
  <dcterms:created xsi:type="dcterms:W3CDTF">2022-09-23T18:56:50Z</dcterms:created>
  <dcterms:modified xsi:type="dcterms:W3CDTF">2023-01-31T19:28:30Z</dcterms:modified>
</cp:coreProperties>
</file>