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1" r:id="rId4"/>
    <p:sldId id="259" r:id="rId5"/>
    <p:sldId id="262" r:id="rId6"/>
    <p:sldId id="274" r:id="rId7"/>
    <p:sldId id="268" r:id="rId8"/>
    <p:sldId id="269" r:id="rId9"/>
    <p:sldId id="267" r:id="rId10"/>
    <p:sldId id="266" r:id="rId11"/>
    <p:sldId id="265" r:id="rId12"/>
    <p:sldId id="272" r:id="rId13"/>
    <p:sldId id="264" r:id="rId14"/>
    <p:sldId id="273" r:id="rId15"/>
    <p:sldId id="276" r:id="rId16"/>
    <p:sldId id="277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1510B-399F-45AB-A8A6-0455DBDA736B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3735D-785E-4E33-AE88-DBB995A1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4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735D-785E-4E33-AE88-DBB995A1A14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8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1DE7-ADAA-4A85-AD67-D2F4C0C925AA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20D2-86A5-47DB-A169-2E814667E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76D3-8A0A-41CD-852B-94A8869401BE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E1A3-B4FD-4E94-8421-A5BBDECD1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9092-9B6C-47B7-8511-E544770EA0EC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2DF3-4F60-468D-BE7A-A1BF8DB0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1662-418D-40FA-B061-44FD855D8EA1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0C1E-9EF5-46E5-9462-A48AE41FF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0A6F-8803-4740-8C92-6E29CEA6C9DE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8B69-66F0-4D6F-B33A-049455291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7EF7-B3EE-480D-8ED7-ABAE84C2FDA4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B258-05EC-4EF9-9797-6A0C64F07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8B7C-73F9-49B9-8926-8F12CBD85594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D2AC-B9DB-4726-9BBB-CDDD4997A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9 Мая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309B-D07C-4C96-AD6A-C89BD8C43784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57BC-C879-47B0-AD91-D8DBE328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9 Мая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4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8AF5-FCF4-4ED8-BA11-1463485AEB93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7BB9-F6CE-4B91-A471-30749EED8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316-55F3-45B7-A3AB-870AB3035979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0D7A-D837-403D-8610-6B023B539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2437-1632-447E-81DA-2303A5DC1B34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C9CF-2B2E-434B-A7E9-FC3CA0706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85D2-743F-4D0C-8715-E6E78EF49AEA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612A-6664-416C-844F-6526D1F1A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00BF-9C71-4080-9BAB-47F1212E9A7E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6B09-D08D-401E-87FD-1A7D75453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C699-F0E7-4F12-A2EE-DAD75AB0F52A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B762-9C04-4E3B-81DF-2E0E86452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DE88-AAAB-4224-92FD-8B2A5DEC355D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51F1-B1A9-4AE2-86DF-B7349C383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9653C-CC91-4014-A764-80F4A6E7401C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95E13-1EF4-4771-8C68-A2F2146D9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2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7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3" r:id="rId4"/>
    <p:sldLayoutId id="2147483667" r:id="rId5"/>
    <p:sldLayoutId id="2147483662" r:id="rId6"/>
    <p:sldLayoutId id="2147483661" r:id="rId7"/>
    <p:sldLayoutId id="2147483660" r:id="rId8"/>
    <p:sldLayoutId id="2147483659" r:id="rId9"/>
    <p:sldLayoutId id="2147483668" r:id="rId10"/>
    <p:sldLayoutId id="2147483658" r:id="rId11"/>
    <p:sldLayoutId id="2147483657" r:id="rId12"/>
    <p:sldLayoutId id="2147483656" r:id="rId13"/>
    <p:sldLayoutId id="2147483655" r:id="rId14"/>
    <p:sldLayoutId id="214748365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0%D0%B7%D0%B2%D0%B5%D0%B4%D0%BA%D0%B0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ru.wikipedia.org/wiki/1943_%D0%B3%D0%BE%D0%B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/index.php?title=%D0%93%D0%BE%D1%80%D1%8F%D0%BD%D1%8B_(%D0%91%D0%B5%D0%BB%D0%BE%D1%80%D1%83%D1%81%D1%81%D0%B8%D1%8F)&amp;action=edit&amp;redlink=1" TargetMode="External"/><Relationship Id="rId5" Type="http://schemas.openxmlformats.org/officeDocument/2006/relationships/hyperlink" Target="http://ru.wikipedia.org/wiki/%D0%93%D0%B5%D1%81%D1%82%D0%B0%D0%BF%D0%BE" TargetMode="External"/><Relationship Id="rId4" Type="http://schemas.openxmlformats.org/officeDocument/2006/relationships/hyperlink" Target="http://ru.wikipedia.org/wiki/%D0%9C%D0%BE%D1%81%D1%82%D0%B8%D1%89%D0%B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E%D0%BD%D0%B3%D0%B0" TargetMode="External"/><Relationship Id="rId2" Type="http://schemas.openxmlformats.org/officeDocument/2006/relationships/hyperlink" Target="http://ru.wikipedia.org/wiki/%D0%A1%D1%8B%D0%BD_%D0%BF%D0%BE%D0%BB%D0%BA%D0%B0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5%D0%BF%D0%B5%D1%82%D0%BE%D0%B2%D0%BA%D0%B0" TargetMode="External"/><Relationship Id="rId2" Type="http://schemas.openxmlformats.org/officeDocument/2006/relationships/hyperlink" Target="http://ru.wikipedia.org/wiki/1960_%D0%B3%D0%BE%D0%B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-612775" y="4437063"/>
            <a:ext cx="615315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i="1" dirty="0">
                <a:solidFill>
                  <a:srgbClr val="984807"/>
                </a:solidFill>
                <a:latin typeface="Constantia" pitchFamily="18" charset="0"/>
                <a:ea typeface="Aharoni"/>
                <a:cs typeface="Aharoni"/>
              </a:rPr>
              <a:t>    </a:t>
            </a:r>
            <a:endParaRPr lang="ru-RU" sz="2000" b="1" i="1" dirty="0">
              <a:solidFill>
                <a:srgbClr val="984807"/>
              </a:solidFill>
              <a:latin typeface="Cambria" pitchFamily="18" charset="0"/>
              <a:ea typeface="Aharoni"/>
              <a:cs typeface="Aharon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3800" y="1052736"/>
            <a:ext cx="6552728" cy="1470025"/>
          </a:xfrm>
        </p:spPr>
        <p:txBody>
          <a:bodyPr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Дети – герои Великой Отечественной войны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584" y="522142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ГКОУ ЛО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Саблинская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вечерняя школа»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14" y="116632"/>
            <a:ext cx="82296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Марат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Казей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799" y="980728"/>
            <a:ext cx="6066679" cy="312921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Марат </a:t>
            </a:r>
            <a:r>
              <a:rPr lang="ru-RU" sz="2400" b="1" dirty="0" err="1">
                <a:latin typeface="Monotype Corsiva" panose="03010101010201010101" pitchFamily="66" charset="0"/>
              </a:rPr>
              <a:t>Казей</a:t>
            </a:r>
            <a:r>
              <a:rPr lang="ru-RU" sz="2400" b="1" dirty="0">
                <a:latin typeface="Monotype Corsiva" panose="03010101010201010101" pitchFamily="66" charset="0"/>
              </a:rPr>
              <a:t> родился 10 октября 1929 года в селе </a:t>
            </a:r>
            <a:r>
              <a:rPr lang="ru-RU" sz="2400" b="1" dirty="0" err="1">
                <a:latin typeface="Monotype Corsiva" panose="03010101010201010101" pitchFamily="66" charset="0"/>
              </a:rPr>
              <a:t>Станьково</a:t>
            </a:r>
            <a:r>
              <a:rPr lang="ru-RU" sz="2400" b="1" dirty="0">
                <a:latin typeface="Monotype Corsiva" panose="03010101010201010101" pitchFamily="66" charset="0"/>
              </a:rPr>
              <a:t>, под Минском. В партизанском отряде герой Марат </a:t>
            </a:r>
            <a:r>
              <a:rPr lang="ru-RU" sz="2400" b="1" dirty="0" err="1">
                <a:latin typeface="Monotype Corsiva" panose="03010101010201010101" pitchFamily="66" charset="0"/>
              </a:rPr>
              <a:t>Казей</a:t>
            </a:r>
            <a:r>
              <a:rPr lang="ru-RU" sz="2400" b="1" dirty="0">
                <a:latin typeface="Monotype Corsiva" panose="03010101010201010101" pitchFamily="66" charset="0"/>
              </a:rPr>
              <a:t> уже в 1943 году </a:t>
            </a:r>
            <a:r>
              <a:rPr lang="ru-RU" sz="2400" b="1" dirty="0" smtClean="0">
                <a:latin typeface="Monotype Corsiva" panose="03010101010201010101" pitchFamily="66" charset="0"/>
              </a:rPr>
              <a:t> ходил </a:t>
            </a:r>
            <a:r>
              <a:rPr lang="ru-RU" sz="2400" b="1" dirty="0">
                <a:latin typeface="Monotype Corsiva" panose="03010101010201010101" pitchFamily="66" charset="0"/>
              </a:rPr>
              <a:t>в атаку. Юркого и ловкого мальчишку не раз посылали в разведку и он приносил ценные сведения о вражеских гарнизонах. Весной 1943 его отряд попал в окружение. Марат смог прорваться через оцепление и привести помощь.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В </a:t>
            </a:r>
            <a:r>
              <a:rPr lang="ru-RU" sz="2400" b="1" dirty="0">
                <a:latin typeface="Monotype Corsiva" panose="03010101010201010101" pitchFamily="66" charset="0"/>
              </a:rPr>
              <a:t>мае 1944 года 14-летний Марат выполнял очередное задание и был окружен фашистами. Он мужественно отстреливался, пока не кончились патроны. Последней гранатой, которая у него оставалась, он взорвал себя и приблизившихся к нему немцев.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243423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64" y="188640"/>
            <a:ext cx="8229600" cy="49006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Зина Портнова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1108" y="803736"/>
            <a:ext cx="5904656" cy="3633267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latin typeface="Monotype Corsiva" panose="03010101010201010101" pitchFamily="66" charset="0"/>
              </a:rPr>
              <a:t>Подпольщица, </a:t>
            </a:r>
            <a:r>
              <a:rPr lang="ru-RU" sz="2200" b="1" dirty="0">
                <a:latin typeface="Monotype Corsiva" panose="03010101010201010101" pitchFamily="66" charset="0"/>
              </a:rPr>
              <a:t>активный участник </a:t>
            </a:r>
            <a:r>
              <a:rPr lang="ru-RU" sz="2200" b="1" dirty="0" err="1">
                <a:latin typeface="Monotype Corsiva" panose="03010101010201010101" pitchFamily="66" charset="0"/>
              </a:rPr>
              <a:t>Обольской</a:t>
            </a:r>
            <a:r>
              <a:rPr lang="ru-RU" sz="2200" b="1" dirty="0">
                <a:latin typeface="Monotype Corsiva" panose="03010101010201010101" pitchFamily="66" charset="0"/>
              </a:rPr>
              <a:t> антифашистской молодёжной организации</a:t>
            </a:r>
            <a:r>
              <a:rPr lang="ru-RU" sz="2200" b="1" dirty="0" smtClean="0">
                <a:latin typeface="Monotype Corsiva" panose="03010101010201010101" pitchFamily="66" charset="0"/>
              </a:rPr>
              <a:t>.</a:t>
            </a:r>
            <a:r>
              <a:rPr lang="ru-RU" sz="2200" b="1" dirty="0">
                <a:latin typeface="Monotype Corsiva" panose="03010101010201010101" pitchFamily="66" charset="0"/>
              </a:rPr>
              <a:t> Работая в столовой курсов переподготовки немецких офицеров, по указанию подполья отравила пищу. Во время разбирательств, желая доказать немцам свою непричастность, съела отравленный суп. Чудом осталась жива. </a:t>
            </a:r>
            <a:r>
              <a:rPr lang="ru-RU" sz="2200" b="1" dirty="0" smtClean="0">
                <a:latin typeface="Monotype Corsiva" panose="03010101010201010101" pitchFamily="66" charset="0"/>
              </a:rPr>
              <a:t>С </a:t>
            </a:r>
            <a:r>
              <a:rPr lang="ru-RU" sz="2200" b="1" dirty="0">
                <a:latin typeface="Monotype Corsiva" panose="03010101010201010101" pitchFamily="66" charset="0"/>
              </a:rPr>
              <a:t>августа </a:t>
            </a:r>
            <a:r>
              <a:rPr lang="ru-RU" sz="2200" b="1" dirty="0">
                <a:latin typeface="Monotype Corsiva" panose="03010101010201010101" pitchFamily="66" charset="0"/>
                <a:hlinkClick r:id="rId2" tooltip="1943 год"/>
              </a:rPr>
              <a:t>1943 года</a:t>
            </a:r>
            <a:r>
              <a:rPr lang="ru-RU" sz="2200" b="1" dirty="0">
                <a:latin typeface="Monotype Corsiva" panose="03010101010201010101" pitchFamily="66" charset="0"/>
              </a:rPr>
              <a:t> </a:t>
            </a:r>
            <a:r>
              <a:rPr lang="ru-RU" sz="2200" b="1" dirty="0">
                <a:latin typeface="Monotype Corsiva" panose="03010101010201010101" pitchFamily="66" charset="0"/>
                <a:hlinkClick r:id="rId3" tooltip="Разведка"/>
              </a:rPr>
              <a:t>разведчик</a:t>
            </a:r>
            <a:r>
              <a:rPr lang="ru-RU" sz="2200" b="1" dirty="0">
                <a:latin typeface="Monotype Corsiva" panose="03010101010201010101" pitchFamily="66" charset="0"/>
              </a:rPr>
              <a:t> партизанского отряда им. К. Е. Ворошилова. В декабре 1943 года, возвращаясь с задания по выяснению причин провала организации «Юные мстители», схвачена в деревне </a:t>
            </a:r>
            <a:r>
              <a:rPr lang="ru-RU" sz="2200" b="1" dirty="0" err="1">
                <a:latin typeface="Monotype Corsiva" panose="03010101010201010101" pitchFamily="66" charset="0"/>
                <a:hlinkClick r:id="rId4" tooltip="Мостище"/>
              </a:rPr>
              <a:t>Мостище</a:t>
            </a:r>
            <a:r>
              <a:rPr lang="ru-RU" sz="2200" b="1" dirty="0">
                <a:latin typeface="Monotype Corsiva" panose="03010101010201010101" pitchFamily="66" charset="0"/>
              </a:rPr>
              <a:t> и опознана некоей Анной Храповицкой. На одном из допросов в </a:t>
            </a:r>
            <a:r>
              <a:rPr lang="ru-RU" sz="2200" b="1" dirty="0">
                <a:latin typeface="Monotype Corsiva" panose="03010101010201010101" pitchFamily="66" charset="0"/>
                <a:hlinkClick r:id="rId5" tooltip="Гестапо"/>
              </a:rPr>
              <a:t>гестапо</a:t>
            </a:r>
            <a:r>
              <a:rPr lang="ru-RU" sz="2200" b="1" dirty="0">
                <a:latin typeface="Monotype Corsiva" panose="03010101010201010101" pitchFamily="66" charset="0"/>
              </a:rPr>
              <a:t> деревни </a:t>
            </a:r>
            <a:r>
              <a:rPr lang="ru-RU" sz="2200" b="1" dirty="0" err="1">
                <a:latin typeface="Monotype Corsiva" panose="03010101010201010101" pitchFamily="66" charset="0"/>
                <a:hlinkClick r:id="rId6" tooltip="Горяны (Белоруссия) (страница отсутствует)"/>
              </a:rPr>
              <a:t>Горяны</a:t>
            </a:r>
            <a:r>
              <a:rPr lang="ru-RU" sz="2200" b="1" dirty="0">
                <a:latin typeface="Monotype Corsiva" panose="03010101010201010101" pitchFamily="66" charset="0"/>
              </a:rPr>
              <a:t>, схватив со стола пистолет следователя, застрелила его и ещё двух гитлеровцев, пыталась бежать, была схвачена. Замучена и расстреляна в тюрьме г. Полоцка.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529588" cy="358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9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Надя Богданова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598700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Надя Богданова была простой белорусской девочкой, которой не было и 10 лет, когда началась война. В 1941 году детский дом, в котором она жила, эвакуировали во Фрунзе. Надя же с несколькими детьми во время одной из остановок сошла с поезда, чтобы отправиться на фронт</a:t>
            </a:r>
            <a:r>
              <a:rPr lang="ru-RU" sz="2000" b="1" dirty="0" smtClean="0">
                <a:latin typeface="Monotype Corsiva" panose="03010101010201010101" pitchFamily="66" charset="0"/>
              </a:rPr>
              <a:t>.</a:t>
            </a:r>
            <a:r>
              <a:rPr lang="ru-RU" sz="2000" b="1" dirty="0">
                <a:latin typeface="Monotype Corsiva" panose="03010101010201010101" pitchFamily="66" charset="0"/>
              </a:rPr>
              <a:t> В феврале 1942 года Надя отправилась на подрыв железнодорожного моста. На обратном пути ее остановили полицаи. Обыскав девочку, в куртке нашли крошечный кусок взрывчатки. В эту же минуту на глазах у полицаев мост взлетел на воздух.</a:t>
            </a:r>
          </a:p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Девочку зверски пытали: выжгли на ее спине пятиконечную звезду, облили ледяной водой на морозе, бросали на раскаленные угли. Так и не добившись признания, бросили истерзанного ребенка в сугроб, полагая, что девочка мертва. Надю нашли партизаны, которых послали ей на помощь. </a:t>
            </a:r>
            <a:r>
              <a:rPr lang="ru-RU" sz="2000" b="1" dirty="0" smtClean="0">
                <a:latin typeface="Monotype Corsiva" panose="03010101010201010101" pitchFamily="66" charset="0"/>
              </a:rPr>
              <a:t>За </a:t>
            </a:r>
            <a:r>
              <a:rPr lang="ru-RU" sz="2000" b="1" dirty="0">
                <a:latin typeface="Monotype Corsiva" panose="03010101010201010101" pitchFamily="66" charset="0"/>
              </a:rPr>
              <a:t>боевые подвиги Надежда Александровна Богданова была награждена орденом Боевого Красного Знамени, Отечественной войны 1 степени и медалями.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52" y="1426406"/>
            <a:ext cx="2606206" cy="334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3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" y="295467"/>
            <a:ext cx="8450902" cy="625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2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Женя Попов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2" y="1268760"/>
            <a:ext cx="256967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27784" y="948690"/>
            <a:ext cx="639045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Женя Попов родился 17 января 1929 года в городе Майкопе. </a:t>
            </a:r>
            <a:r>
              <a:rPr lang="ru-RU" sz="2100" b="1" dirty="0">
                <a:latin typeface="Monotype Corsiva" panose="03010101010201010101" pitchFamily="66" charset="0"/>
              </a:rPr>
              <a:t/>
            </a:r>
            <a:br>
              <a:rPr lang="ru-RU" sz="2100" b="1" dirty="0">
                <a:latin typeface="Monotype Corsiva" panose="03010101010201010101" pitchFamily="66" charset="0"/>
              </a:rPr>
            </a:br>
            <a:r>
              <a:rPr lang="ru-RU" sz="21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Когда началась Великая Отечественная война, Жене шел 13-й год. В июне 1941 года он окончил пять классов и перешел в шестой. </a:t>
            </a:r>
            <a:r>
              <a:rPr lang="ru-RU" sz="21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В </a:t>
            </a:r>
            <a:r>
              <a:rPr lang="ru-RU" sz="21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воскресный день 12 августа немцы вошли в город Майкоп. С первых дней фашисты стали грабить и истязать жителей города. От рук палачей страдали старики, женщины и дети. Женя видел, во что превратили родную школу немцы. Они разбили ограду, разрушили вход, разгромили библиотеку, а классные комнаты превратили в конюшни. Женя вместе с друзьями стал писать листовки печатными буквами и расклеивать их на домах и заборах. В них он призывал сопротивляться захватчикам. В один из холодных январских дней два автоматчика схватили Женю в тот момент, когда он перекусывал провода линии связи. Женю долго пытали в застенках гестапо. 17 января 1943 года, в день его рождения, Женя Попов был расстрелян фашистами. </a:t>
            </a:r>
            <a:endParaRPr lang="ru-RU" sz="21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Описание: https://cf.ppt-online.org/files/slide/s/S6dOYpiDxhgfwk9XHbFWj05t3E4N1KPAlRaqZ2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7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s/S6dOYpiDxhgfwk9XHbFWj05t3E4N1KPAlRaqZ2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4404"/>
            <a:ext cx="8969247" cy="67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8" y="332656"/>
            <a:ext cx="8363272" cy="5153526"/>
          </a:xfrm>
        </p:spPr>
      </p:pic>
      <p:sp>
        <p:nvSpPr>
          <p:cNvPr id="5" name="Блок-схема: перфолента 4"/>
          <p:cNvSpPr/>
          <p:nvPr/>
        </p:nvSpPr>
        <p:spPr>
          <a:xfrm>
            <a:off x="323528" y="4653136"/>
            <a:ext cx="8568952" cy="20967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80000"/>
              </a:lnSpc>
              <a:buNone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Все эти юные герои погибли, но они непоколебимо верили в наше превосходство над опасным, злейшим врагом - фашизмом, оказывая при этом сверх своих возможностей помощь фронту   для Великой Победы!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победили...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Отстояли свободу и независимость нашей Родины!</a:t>
            </a:r>
          </a:p>
        </p:txBody>
      </p:sp>
    </p:spTree>
    <p:extLst>
      <p:ext uri="{BB962C8B-B14F-4D97-AF65-F5344CB8AC3E}">
        <p14:creationId xmlns:p14="http://schemas.microsoft.com/office/powerpoint/2010/main" val="4800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445624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Над вьюгами и стужами седыми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Вновь торжествует юная весна,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 как огонь с водой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Несовместимы,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Несовместимы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Дети и война! 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М. Садовский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79532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Участие детей в Великой Отечественной войне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4965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Уже в первые дни войны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многие дети участвовали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партизанских отрядах, где использовались нередко в качестве разведчиков и диверсантов, а также при проведении подпольной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деятельности. Нередки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были случаи, когда подростки школьного возраста воевали в составе воинских частей (так называемые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tooltip="Сын полка"/>
              </a:rPr>
              <a:t>«сыновья и дочери полков»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).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Дети становились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3" tooltip="Юнга"/>
              </a:rPr>
              <a:t>юнгами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на военных кораблях; в советском тылу трудились на заводах, заменяя ушедших на фронт взрослых, а также участвовали в гражданской обороне.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3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039236" cy="1143000"/>
          </a:xfrm>
        </p:spPr>
        <p:txBody>
          <a:bodyPr/>
          <a:lstStyle/>
          <a:p>
            <a:pPr algn="l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Брестская крепость Разбитая крепость над Бугом стоит, В ней камни, омытые кровью. Мы верим, навеки народ сохранит Бессмертную славу героев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...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3282"/>
            <a:ext cx="2736304" cy="35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53" y="2923282"/>
            <a:ext cx="5162163" cy="359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Валя Зенкина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2025"/>
            <a:ext cx="3513908" cy="441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7467" y="59808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Отец Вали, Иван Иванович Зенкин, был старшиной 333-го стрелкового полка, расквартированного в самом центре Брестской крепости. В мае 1941 года девочка отпраздновала свое четырнадцатилетие, а 10 июня, радостная, взволнованная, показала маме похвальную грамоту за седьмой класс</a:t>
            </a:r>
            <a:r>
              <a:rPr lang="ru-RU" sz="24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7467" y="2780928"/>
            <a:ext cx="48324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Monotype Corsiva" panose="03010101010201010101" pitchFamily="66" charset="0"/>
              </a:rPr>
              <a:t>У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частвовала </a:t>
            </a:r>
            <a:r>
              <a:rPr lang="ru-RU" sz="2400" b="1" i="1" dirty="0">
                <a:latin typeface="Monotype Corsiva" panose="03010101010201010101" pitchFamily="66" charset="0"/>
              </a:rPr>
              <a:t>в обороне Брестской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Крепости. </a:t>
            </a:r>
            <a:r>
              <a:rPr lang="ru-RU" sz="24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Попала к </a:t>
            </a:r>
            <a:r>
              <a:rPr lang="ru-RU" sz="24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немцам в плен </a:t>
            </a:r>
            <a:r>
              <a:rPr lang="ru-RU" sz="24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,где </a:t>
            </a:r>
            <a:r>
              <a:rPr lang="ru-RU" sz="24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заступилась </a:t>
            </a:r>
            <a:r>
              <a:rPr lang="ru-RU" sz="24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за </a:t>
            </a:r>
            <a:r>
              <a:rPr lang="ru-RU" sz="24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раненую женщину.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Из </a:t>
            </a:r>
            <a:r>
              <a:rPr lang="ru-RU" sz="2400" b="1" i="1" dirty="0">
                <a:latin typeface="Monotype Corsiva" panose="03010101010201010101" pitchFamily="66" charset="0"/>
              </a:rPr>
              <a:t>плена бежала, в дальнейшем сражалась против немецко-фашистских захватчиков в партизанском отряде.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За </a:t>
            </a:r>
            <a:r>
              <a:rPr lang="ru-RU" sz="2400" b="1" i="1" dirty="0">
                <a:latin typeface="Monotype Corsiva" panose="03010101010201010101" pitchFamily="66" charset="0"/>
              </a:rPr>
              <a:t>отвагу и мужество, Валя была награждена  орденом Красной Звезды.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3785"/>
            <a:ext cx="8229600" cy="646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149080"/>
            <a:ext cx="3384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Котельников  Петр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725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133871"/>
            <a:ext cx="525658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Monotype Corsiva" panose="03010101010201010101" pitchFamily="66" charset="0"/>
              </a:rPr>
              <a:t>Четверо </a:t>
            </a:r>
            <a:r>
              <a:rPr lang="ru-RU" sz="4400" dirty="0" smtClean="0">
                <a:latin typeface="Monotype Corsiva" panose="03010101010201010101" pitchFamily="66" charset="0"/>
              </a:rPr>
              <a:t>детей-героев </a:t>
            </a:r>
            <a:r>
              <a:rPr lang="ru-RU" sz="4400" dirty="0">
                <a:latin typeface="Monotype Corsiva" panose="03010101010201010101" pitchFamily="66" charset="0"/>
              </a:rPr>
              <a:t>были удостоены звания Героя Советского Союза: Валя Котик, Лёня Голиков, Марат </a:t>
            </a:r>
            <a:r>
              <a:rPr lang="ru-RU" sz="4400" dirty="0" err="1">
                <a:latin typeface="Monotype Corsiva" panose="03010101010201010101" pitchFamily="66" charset="0"/>
              </a:rPr>
              <a:t>Казей</a:t>
            </a:r>
            <a:r>
              <a:rPr lang="ru-RU" sz="4400" dirty="0">
                <a:latin typeface="Monotype Corsiva" panose="03010101010201010101" pitchFamily="66" charset="0"/>
              </a:rPr>
              <a:t>, Зина Портнова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664296" cy="4607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4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Валя Котик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908720"/>
            <a:ext cx="7488832" cy="327508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Родился 11 февраля 1930 года в селе Хмелёвка </a:t>
            </a:r>
            <a:r>
              <a:rPr lang="ru-RU" sz="2400" b="1" dirty="0" smtClean="0">
                <a:latin typeface="Monotype Corsiva" panose="03010101010201010101" pitchFamily="66" charset="0"/>
              </a:rPr>
              <a:t>Каменец-Подольской </a:t>
            </a:r>
            <a:r>
              <a:rPr lang="ru-RU" sz="2400" b="1" dirty="0" smtClean="0">
                <a:latin typeface="Monotype Corsiva" panose="03010101010201010101" pitchFamily="66" charset="0"/>
              </a:rPr>
              <a:t> области </a:t>
            </a:r>
            <a:r>
              <a:rPr lang="ru-RU" sz="2400" b="1" dirty="0" smtClean="0">
                <a:latin typeface="Monotype Corsiva" panose="03010101010201010101" pitchFamily="66" charset="0"/>
              </a:rPr>
              <a:t>Украины в </a:t>
            </a:r>
            <a:r>
              <a:rPr lang="ru-RU" sz="2400" b="1" dirty="0">
                <a:latin typeface="Monotype Corsiva" panose="03010101010201010101" pitchFamily="66" charset="0"/>
              </a:rPr>
              <a:t>крестьянской семье. На начало войны он только перешёл в шестой класс, но с первых дней начал бороться с оккупантами.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В </a:t>
            </a:r>
            <a:r>
              <a:rPr lang="ru-RU" sz="2400" b="1" dirty="0" smtClean="0">
                <a:latin typeface="Monotype Corsiva" panose="03010101010201010101" pitchFamily="66" charset="0"/>
                <a:hlinkClick r:id="rId2" tooltip="1960 год"/>
              </a:rPr>
              <a:t>1960 году</a:t>
            </a:r>
            <a:r>
              <a:rPr lang="ru-RU" sz="2400" b="1" dirty="0" smtClean="0">
                <a:latin typeface="Monotype Corsiva" panose="03010101010201010101" pitchFamily="66" charset="0"/>
              </a:rPr>
              <a:t> установлены памятники герою : в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г.Москва</a:t>
            </a:r>
            <a:r>
              <a:rPr lang="ru-RU" sz="2400" b="1" dirty="0" smtClean="0">
                <a:latin typeface="Monotype Corsiva" panose="03010101010201010101" pitchFamily="66" charset="0"/>
              </a:rPr>
              <a:t> на и </a:t>
            </a:r>
            <a:r>
              <a:rPr lang="ru-RU" sz="2400" b="1" dirty="0" smtClean="0">
                <a:latin typeface="Monotype Corsiva" panose="03010101010201010101" pitchFamily="66" charset="0"/>
              </a:rPr>
              <a:t>в г. </a:t>
            </a:r>
            <a:r>
              <a:rPr lang="ru-RU" sz="2400" b="1" dirty="0" smtClean="0">
                <a:latin typeface="Monotype Corsiva" panose="03010101010201010101" pitchFamily="66" charset="0"/>
                <a:hlinkClick r:id="rId3" tooltip="Шепетовка"/>
              </a:rPr>
              <a:t>Шепетовка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       В </a:t>
            </a:r>
            <a:r>
              <a:rPr lang="ru-RU" sz="2400" b="1" dirty="0" smtClean="0">
                <a:latin typeface="Monotype Corsiva" panose="03010101010201010101" pitchFamily="66" charset="0"/>
              </a:rPr>
              <a:t>1957 году на Одесской киностудии был </a:t>
            </a:r>
            <a:r>
              <a:rPr lang="ru-RU" sz="2400" b="1" dirty="0">
                <a:latin typeface="Monotype Corsiva" panose="03010101010201010101" pitchFamily="66" charset="0"/>
              </a:rPr>
              <a:t>снят </a:t>
            </a:r>
            <a:r>
              <a:rPr lang="ru-RU" sz="2400" b="1" dirty="0" smtClean="0">
                <a:latin typeface="Monotype Corsiva" panose="03010101010201010101" pitchFamily="66" charset="0"/>
              </a:rPr>
              <a:t> фильм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                          </a:t>
            </a:r>
            <a:r>
              <a:rPr lang="ru-RU" sz="2400" b="1" dirty="0" smtClean="0">
                <a:latin typeface="Monotype Corsiva" panose="03010101010201010101" pitchFamily="66" charset="0"/>
              </a:rPr>
              <a:t>«Орленок», </a:t>
            </a:r>
            <a:r>
              <a:rPr lang="ru-RU" sz="2400" b="1" dirty="0" smtClean="0">
                <a:latin typeface="Monotype Corsiva" panose="03010101010201010101" pitchFamily="66" charset="0"/>
              </a:rPr>
              <a:t>посвящённый </a:t>
            </a:r>
            <a:r>
              <a:rPr lang="ru-RU" sz="2400" b="1" dirty="0">
                <a:latin typeface="Monotype Corsiva" panose="03010101010201010101" pitchFamily="66" charset="0"/>
              </a:rPr>
              <a:t>Вале Котику и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                          </a:t>
            </a:r>
            <a:r>
              <a:rPr lang="ru-RU" sz="2400" b="1" dirty="0" smtClean="0">
                <a:latin typeface="Monotype Corsiva" panose="03010101010201010101" pitchFamily="66" charset="0"/>
              </a:rPr>
              <a:t>Марату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Козею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9" y="3140968"/>
            <a:ext cx="262656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Рисунок 1" descr="Описание: https://avatars.mds.yandex.net/i?id=14504c5c837d2bf4fc687cfa660b8baf-482930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29067"/>
            <a:ext cx="3706644" cy="247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4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Лёня Голиков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052736"/>
            <a:ext cx="5871021" cy="52730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Это обычный мальчик, детство которого было беззаботным и счастливым, он дружил с ребятами, помогал родителям, окончил семь классов, после которых работал на фанерном заводе. Война застала Леню в 15-летнем возрасте, моментально оборвав все юношеские мечты паренька. Всего на боевом счету 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биографии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насчитывается 27 боевых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операций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во время которых юный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партизан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уничтожил 78 вражеских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офицеров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солдат, а также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14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подрывов мостов и 9-ти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автомобилей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противника.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9" y="116632"/>
            <a:ext cx="2420243" cy="3667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Рисунок 2" descr="Описание: https://avatars.mds.yandex.net/i?id=101b6070c0a9723eb8f54d418e1e8251-524343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3056"/>
            <a:ext cx="3779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721</Words>
  <Application>Microsoft Office PowerPoint</Application>
  <PresentationFormat>Экран (4:3)</PresentationFormat>
  <Paragraphs>42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Дети – герои Великой Отечественной войны</vt:lpstr>
      <vt:lpstr>Над вьюгами и стужами седыми Вновь торжествует юная весна, И как огонь с водой Несовместимы, Несовместимы Дети и война!   М. Садовский        </vt:lpstr>
      <vt:lpstr>Участие детей в Великой Отечественной войне</vt:lpstr>
      <vt:lpstr>Брестская крепость Разбитая крепость над Бугом стоит, В ней камни, омытые кровью. Мы верим, навеки народ сохранит Бессмертную славу героев...</vt:lpstr>
      <vt:lpstr>Валя Зенкина</vt:lpstr>
      <vt:lpstr>Презентация PowerPoint</vt:lpstr>
      <vt:lpstr>Презентация PowerPoint</vt:lpstr>
      <vt:lpstr>Валя Котик</vt:lpstr>
      <vt:lpstr>Лёня Голиков</vt:lpstr>
      <vt:lpstr>Марат Казей</vt:lpstr>
      <vt:lpstr>Зина Портнова</vt:lpstr>
      <vt:lpstr>Надя Богданова</vt:lpstr>
      <vt:lpstr>Презентация PowerPoint</vt:lpstr>
      <vt:lpstr>Женя Попов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Виталий</cp:lastModifiedBy>
  <cp:revision>30</cp:revision>
  <dcterms:created xsi:type="dcterms:W3CDTF">2015-04-11T16:33:53Z</dcterms:created>
  <dcterms:modified xsi:type="dcterms:W3CDTF">2023-05-03T17:06:32Z</dcterms:modified>
</cp:coreProperties>
</file>